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68" r:id="rId5"/>
    <p:sldId id="258" r:id="rId6"/>
    <p:sldId id="259" r:id="rId7"/>
    <p:sldId id="260" r:id="rId8"/>
    <p:sldId id="266" r:id="rId9"/>
    <p:sldId id="267" r:id="rId10"/>
    <p:sldId id="261" r:id="rId11"/>
    <p:sldId id="263" r:id="rId12"/>
    <p:sldId id="264" r:id="rId13"/>
    <p:sldId id="265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7" autoAdjust="0"/>
    <p:restoredTop sz="94645" autoAdjust="0"/>
  </p:normalViewPr>
  <p:slideViewPr>
    <p:cSldViewPr snapToGrid="0">
      <p:cViewPr varScale="1">
        <p:scale>
          <a:sx n="86" d="100"/>
          <a:sy n="86" d="100"/>
        </p:scale>
        <p:origin x="12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C39FD-563A-4238-BAE8-48A887611AF2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D33AF-DA57-42D9-AA33-B15BBADBFA5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72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9D33AF-DA57-42D9-AA33-B15BBADBFA5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677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079BF-EB7A-48F8-9FE8-74FC89E59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8830-DF97-4312-BA35-3D346BD1E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CB4D4-0EDD-4CEF-8020-96BB8052A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54977-3F6F-40F1-BEB3-8F332C81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2D1DF-11BC-4D0B-A50A-90C07EB6B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0162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B535E-780A-43D6-A1CD-0D20D753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A4AA6-3397-477B-A71F-640DEF8AB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FE97B-7E15-48D6-B913-4A558051B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B7AC9-F35D-4DC6-8C84-88CF88F80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DF688-530A-4DE3-857E-886B4FE9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808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BC7C-4714-4ED1-BFDF-E019CDFC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0BA3B-FF6D-4579-9417-E4D0C7410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679A-A945-4B23-B9B9-BD15634D9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A4DAA-1783-499F-8B81-319CB9DE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C2E8D-354A-4BA0-9509-FA98DC0B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079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5952-55A0-4754-8219-477C0651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F635-0626-4FD0-AA7B-87549403F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3FFD0-73C6-422F-B8BE-C25F9F188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E02A6-028C-42C3-AAB6-94E6362A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062F2-AFD0-4637-AE8E-F293D35F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8EE16-A23D-4F25-B099-8A63EEC0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0337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EA3A-62EF-463C-AB33-1695F534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BFDEE-8423-4247-80A3-3E8771D87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1474D-6936-4421-9561-8F567FB04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9EB611-7300-4776-986C-7C69E1B10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5C3A0-BA62-4330-A76C-CAE6C90E71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B1DD7-3714-4016-AA15-CC40C063E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89591-7D21-4F18-B33F-BA2EFFC8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069425-87A5-4FF3-8B3D-C06E83C3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11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3274-103E-47B4-90BE-78065C53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C9920-5805-432B-9E22-6C1C1A1BD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68CC5-E90A-4D14-9BBB-40CA0109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7020C-57D2-4655-97E1-FCED4BEA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988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688863-B17A-4152-9BFF-5C7B492B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F3ADD-9570-4E9F-AA6F-0D37E204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D9996-4C81-4F1C-9AB5-ED54D9E6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14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CCA8C-256C-4C9B-82AC-19D4EDCF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51812-FC26-4212-9149-551946116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71A29-7606-4BAE-97FC-568EC196A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6B7BB-84B2-4CDE-A947-A7CD38D4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D0A90-A397-46EF-8550-679C9834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763CA-4AF7-4FA8-88D5-F5DAF5A2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64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6AF7-478F-45A9-B5BF-1BD1E408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6A50C9-48F2-4DEB-A318-827790C76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921EF-A3D3-4FD8-A3B8-5CC642B83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F428A-F2F4-4576-9E7D-83EC237E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27B09-D5D2-4C37-9147-4C61DC11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31533-CD40-4B13-BB91-BD7E702F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962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9AAF-5971-48D3-954A-EB82D3B6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E2C1D4-12E8-4059-ABD7-F4A20AF33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50D98-5465-4A50-9B9A-AD59FBE8E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76D45-C62C-4504-AC1F-36BDD3B1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D4AC6-8004-4B20-8710-758EE027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916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F79B2E-B5DF-436F-8589-B66867581D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49F4-0169-454A-883D-45A10A1EA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1DCEF-068B-4277-AF7F-4B1AA5F4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0D2CA-4AFF-49A3-9F9C-DD3388C7D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E0D18-65C0-4EB3-B306-2F749E83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787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8E2ECA-A472-42BD-A27E-4215F2D1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EDE19-B620-4927-8145-492D234D7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B00C2-37ED-434D-B243-39F03FB158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45485-7D36-4848-87AC-FEC96EE3EACD}" type="datetimeFigureOut">
              <a:rPr lang="en-CA" smtClean="0"/>
              <a:t>2020-06-17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0670-7BB8-42A6-8164-AF4CBE35E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A17A7-AA40-4941-8E2B-EE2BD70EB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219E2-A468-4888-94F7-93FD8F9B58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49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E23D-827B-4549-81BC-10EC715F5E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Revising the Provincial Bark Beetle Strategy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1459D-BF04-4B19-B6CC-5545BE123D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Tim Ebata, </a:t>
            </a:r>
          </a:p>
          <a:p>
            <a:r>
              <a:rPr lang="en-CA" dirty="0"/>
              <a:t>Provincial Forest Health Officer</a:t>
            </a:r>
          </a:p>
          <a:p>
            <a:r>
              <a:rPr lang="en-CA" dirty="0"/>
              <a:t>Resource Practices Branch</a:t>
            </a:r>
          </a:p>
        </p:txBody>
      </p:sp>
    </p:spTree>
    <p:extLst>
      <p:ext uri="{BB962C8B-B14F-4D97-AF65-F5344CB8AC3E}">
        <p14:creationId xmlns:p14="http://schemas.microsoft.com/office/powerpoint/2010/main" val="239160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3A5D-44D9-4AD4-92DF-4C4F406F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have a Provincial BB Strategy?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95075-D1F3-4C32-925B-642F47D2A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68450"/>
            <a:ext cx="10820400" cy="483235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Original intent was to support the Forest Practices Code Bark Beetle Regulation (BBR) as government’s MPB outbreak response</a:t>
            </a:r>
          </a:p>
          <a:p>
            <a:r>
              <a:rPr lang="en-CA" dirty="0"/>
              <a:t>Stratified very large areas into Aggressive, Containment and Salvage Zones of the EBBMA</a:t>
            </a:r>
          </a:p>
          <a:p>
            <a:r>
              <a:rPr lang="en-CA" dirty="0"/>
              <a:t>Since then (2003), the document has not been touched as it became less relevant as there are no multi-region outbreaks at the same scale as MPB</a:t>
            </a:r>
          </a:p>
          <a:p>
            <a:r>
              <a:rPr lang="en-CA" dirty="0"/>
              <a:t>Under the BBR’s Emergency Bark Beetle Management Area designation, it communicated to industry where special provisions could be applied to expedite sanitation harvesting</a:t>
            </a:r>
          </a:p>
          <a:p>
            <a:r>
              <a:rPr lang="en-CA" dirty="0"/>
              <a:t>The BBR provisions were redundant due to the flexibility within FRPA and was repealed</a:t>
            </a:r>
          </a:p>
          <a:p>
            <a:r>
              <a:rPr lang="en-CA" dirty="0"/>
              <a:t>Last EBBMA map (2013) mainly used to guide application of BSPs, Haul Differentials and access to salvage rates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0236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3FD6-D80B-4061-9E66-F606F6F4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3" y="192847"/>
            <a:ext cx="11595653" cy="1325563"/>
          </a:xfrm>
        </p:spPr>
        <p:txBody>
          <a:bodyPr/>
          <a:lstStyle/>
          <a:p>
            <a:r>
              <a:rPr lang="en-CA" dirty="0"/>
              <a:t>2013 Emergency Bark Beetle Management Area Map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E6AB6E-7294-44F6-90D9-48739CB00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3938" y="855628"/>
            <a:ext cx="7013298" cy="59229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35B7D2-3698-47A7-923C-BBC727B3CDB0}"/>
              </a:ext>
            </a:extLst>
          </p:cNvPr>
          <p:cNvSpPr txBox="1"/>
          <p:nvPr/>
        </p:nvSpPr>
        <p:spPr>
          <a:xfrm>
            <a:off x="8770540" y="1592826"/>
            <a:ext cx="3107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Maps for SB and DFB were also produced </a:t>
            </a:r>
          </a:p>
          <a:p>
            <a:endParaRPr lang="en-CA" dirty="0"/>
          </a:p>
          <a:p>
            <a:r>
              <a:rPr lang="en-CA" dirty="0"/>
              <a:t>Aggressive EMUs = Suppression BMUs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50176B-B073-4B98-8BBD-E8127EA9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962" y="3347152"/>
            <a:ext cx="3107137" cy="275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9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F07B-F9C2-4041-817C-2F6F176C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have a new strategy?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86DF9-73A1-45BF-8AA5-85BEDB973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Recent outbreaks of spruce and Douglas-fir beetle highlighted the need for a provincial strategy to rationalize funding requests across regions and districts and identify where BSPs can be used for sanitation harvesting</a:t>
            </a:r>
          </a:p>
          <a:p>
            <a:r>
              <a:rPr lang="en-CA" u="sng" dirty="0"/>
              <a:t>Main objective</a:t>
            </a:r>
            <a:r>
              <a:rPr lang="en-CA" dirty="0"/>
              <a:t>:  describe how, at a provincial scale, government sets priorities for managing bark beetles and how we intend to track performance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1612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8CE48-6FB8-4C6B-B031-31B9B07A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Objectives of the “new” Provincial BB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42F63-B8F5-413D-BA20-B0413B1B2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Ensure most current BMU strategies are communicated to all on a regular basis and in a standardized manner</a:t>
            </a:r>
          </a:p>
          <a:p>
            <a:r>
              <a:rPr lang="en-CA" dirty="0"/>
              <a:t>Clarify methods for assigning Beetle Management Unit Strategies for MPB, SB and DFB (i.e., prevention, suppression, holding, salvage, monitor) at the TSA/District level</a:t>
            </a:r>
          </a:p>
          <a:p>
            <a:r>
              <a:rPr lang="en-CA" dirty="0"/>
              <a:t>Describe the metrics used to define the BMUs and help set priorities at a district, regional and provincial scale</a:t>
            </a:r>
          </a:p>
          <a:p>
            <a:r>
              <a:rPr lang="en-CA" dirty="0"/>
              <a:t>Same metrics are used to develop funding requests and track performance</a:t>
            </a:r>
          </a:p>
          <a:p>
            <a:r>
              <a:rPr lang="en-CA" dirty="0"/>
              <a:t>Strategy describes where efforts should be applied; Bark Beetle Guidebook information gives the “how to” guidance on tactics and practices  </a:t>
            </a:r>
          </a:p>
          <a:p>
            <a:r>
              <a:rPr lang="en-CA" b="1" dirty="0"/>
              <a:t>Provincial-scale communication of FLNRO strategy to address bark beetles</a:t>
            </a:r>
          </a:p>
        </p:txBody>
      </p:sp>
    </p:spTree>
    <p:extLst>
      <p:ext uri="{BB962C8B-B14F-4D97-AF65-F5344CB8AC3E}">
        <p14:creationId xmlns:p14="http://schemas.microsoft.com/office/powerpoint/2010/main" val="150395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42962-5521-498F-952A-21F75F65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C7CD6-447F-4D16-83F9-14839FFAF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The original strategy and BMU concept was designed specifically for MPB management (“80% brood reduction = suppression”)</a:t>
            </a:r>
          </a:p>
          <a:p>
            <a:r>
              <a:rPr lang="en-CA" dirty="0"/>
              <a:t>Both Spruce Beetle and Douglas-fir beetle are different in behaviour from MPB, thus management options vary</a:t>
            </a:r>
          </a:p>
          <a:p>
            <a:r>
              <a:rPr lang="en-CA" dirty="0"/>
              <a:t>Detection of green attack is more challenging for SB and DFB than MPB</a:t>
            </a:r>
          </a:p>
          <a:p>
            <a:r>
              <a:rPr lang="en-CA" dirty="0"/>
              <a:t>Predictive model support very limited for SB and DFB</a:t>
            </a:r>
          </a:p>
          <a:p>
            <a:r>
              <a:rPr lang="en-CA" dirty="0"/>
              <a:t>Setting BMU treatment targets are likely very different between beetle sp. – but are the treatment objectives also different?</a:t>
            </a:r>
          </a:p>
          <a:p>
            <a:r>
              <a:rPr lang="en-CA" dirty="0"/>
              <a:t>Do we need a different approach to identify priority areas?</a:t>
            </a:r>
          </a:p>
        </p:txBody>
      </p:sp>
    </p:spTree>
    <p:extLst>
      <p:ext uri="{BB962C8B-B14F-4D97-AF65-F5344CB8AC3E}">
        <p14:creationId xmlns:p14="http://schemas.microsoft.com/office/powerpoint/2010/main" val="295963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9042-4FB3-4C1A-B0EA-DE87716C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General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9EE3A-9F26-4AAB-98E2-02A795D2C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375" y="1460310"/>
            <a:ext cx="11368585" cy="5145205"/>
          </a:xfrm>
        </p:spPr>
        <p:txBody>
          <a:bodyPr/>
          <a:lstStyle/>
          <a:p>
            <a:r>
              <a:rPr lang="en-CA" dirty="0"/>
              <a:t>The BMU is assigned a beetle species-specific strategy based on:</a:t>
            </a:r>
          </a:p>
          <a:p>
            <a:pPr lvl="1"/>
            <a:r>
              <a:rPr lang="en-CA" dirty="0"/>
              <a:t>Number of attacks (red and estimated green)</a:t>
            </a:r>
          </a:p>
          <a:p>
            <a:pPr lvl="1"/>
            <a:r>
              <a:rPr lang="en-CA" dirty="0"/>
              <a:t>Distribution of attacks (spots or patches)</a:t>
            </a:r>
          </a:p>
          <a:p>
            <a:pPr lvl="1"/>
            <a:r>
              <a:rPr lang="en-CA" dirty="0"/>
              <a:t>Proportion of the green attack that can be treated – factoring in available resources and treatment constraints</a:t>
            </a:r>
          </a:p>
          <a:p>
            <a:pPr lvl="1"/>
            <a:r>
              <a:rPr lang="en-CA" dirty="0"/>
              <a:t>Impact potential – susceptible volume present in the unit and expected mortality rate if an outbreak occurs + threats to other non-timber values</a:t>
            </a:r>
          </a:p>
          <a:p>
            <a:pPr lvl="1"/>
            <a:r>
              <a:rPr lang="en-CA" b="1" dirty="0"/>
              <a:t>Bottom-line</a:t>
            </a:r>
            <a:r>
              <a:rPr lang="en-CA" dirty="0"/>
              <a:t>:  What is the probability of reducing brood production to the target level?</a:t>
            </a:r>
          </a:p>
          <a:p>
            <a:pPr lvl="1"/>
            <a:r>
              <a:rPr lang="en-CA" dirty="0"/>
              <a:t>Criteria above used by districts to update District/TSA forest health strategies</a:t>
            </a:r>
          </a:p>
          <a:p>
            <a:pPr lvl="1"/>
            <a:r>
              <a:rPr lang="en-CA" dirty="0"/>
              <a:t>Currently, no provincial roll-up</a:t>
            </a:r>
          </a:p>
        </p:txBody>
      </p:sp>
    </p:spTree>
    <p:extLst>
      <p:ext uri="{BB962C8B-B14F-4D97-AF65-F5344CB8AC3E}">
        <p14:creationId xmlns:p14="http://schemas.microsoft.com/office/powerpoint/2010/main" val="96529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BC84-5CE7-45D0-96C8-77F0327C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Current Guidance – Spruce Beetle GB pg.5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7B0F5-0C57-4833-8B14-823756F0E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Strategies for spruce beetle are similar to those for mountain pine beetle and other bark beetles</a:t>
            </a:r>
          </a:p>
          <a:p>
            <a:r>
              <a:rPr lang="en-US" dirty="0"/>
              <a:t>Choice of management strategies for spruce beetle will depend on:</a:t>
            </a:r>
          </a:p>
          <a:p>
            <a:pPr lvl="1"/>
            <a:r>
              <a:rPr lang="en-US" dirty="0"/>
              <a:t>The size and pattern of the infestation</a:t>
            </a:r>
          </a:p>
          <a:p>
            <a:pPr lvl="1"/>
            <a:r>
              <a:rPr lang="en-US" dirty="0"/>
              <a:t>The severity of the attack in each of the last three years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vigour</a:t>
            </a:r>
            <a:r>
              <a:rPr lang="en-US" dirty="0"/>
              <a:t> and survival of the new broods</a:t>
            </a:r>
          </a:p>
          <a:p>
            <a:pPr lvl="1"/>
            <a:r>
              <a:rPr lang="en-US" dirty="0"/>
              <a:t>The stand hazard</a:t>
            </a:r>
          </a:p>
          <a:p>
            <a:pPr lvl="1"/>
            <a:r>
              <a:rPr lang="en-US" dirty="0"/>
              <a:t>Integrated resource management issues/constraints</a:t>
            </a:r>
          </a:p>
          <a:p>
            <a:pPr lvl="1"/>
            <a:r>
              <a:rPr lang="en-US" dirty="0"/>
              <a:t>Existing and future access</a:t>
            </a:r>
          </a:p>
          <a:p>
            <a:pPr lvl="1"/>
            <a:r>
              <a:rPr lang="en-US" dirty="0"/>
              <a:t>Harvesting operability</a:t>
            </a:r>
          </a:p>
          <a:p>
            <a:r>
              <a:rPr lang="en-US" u="sng" dirty="0"/>
              <a:t>Missing</a:t>
            </a:r>
            <a:r>
              <a:rPr lang="en-US" dirty="0"/>
              <a:t> is a threshold for treatment but in </a:t>
            </a:r>
            <a:r>
              <a:rPr lang="en-US" dirty="0" err="1"/>
              <a:t>Omineca’s</a:t>
            </a:r>
            <a:r>
              <a:rPr lang="en-US" dirty="0"/>
              <a:t> situation, is suppression really an objective?   Reduced to “slow the spread”.  	</a:t>
            </a:r>
          </a:p>
          <a:p>
            <a:r>
              <a:rPr lang="en-US" dirty="0"/>
              <a:t>How to represent the “line in the sand” spatially?	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5963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A41A-F5E3-414A-AEC5-F61F9C13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Current Guidance – Douglas-fir Beetle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8402F-9C1E-4EEC-8287-18BCCBB01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Posted on the “</a:t>
            </a:r>
            <a:r>
              <a:rPr lang="en-US" dirty="0"/>
              <a:t>Management of the Douglas-Fir Beetle” web page</a:t>
            </a:r>
          </a:p>
          <a:p>
            <a:r>
              <a:rPr lang="en-US" dirty="0"/>
              <a:t>Strategies setting depend on a several factors:</a:t>
            </a:r>
          </a:p>
          <a:p>
            <a:pPr lvl="1"/>
            <a:r>
              <a:rPr lang="en-US" dirty="0"/>
              <a:t>infestation size</a:t>
            </a:r>
          </a:p>
          <a:p>
            <a:pPr lvl="1"/>
            <a:r>
              <a:rPr lang="en-US" dirty="0"/>
              <a:t>stand susceptibility</a:t>
            </a:r>
          </a:p>
          <a:p>
            <a:pPr lvl="1"/>
            <a:r>
              <a:rPr lang="en-US" dirty="0"/>
              <a:t>values</a:t>
            </a:r>
          </a:p>
          <a:p>
            <a:pPr lvl="1"/>
            <a:r>
              <a:rPr lang="en-US" dirty="0"/>
              <a:t>access</a:t>
            </a:r>
          </a:p>
          <a:p>
            <a:pPr lvl="1"/>
            <a:r>
              <a:rPr lang="en-US" dirty="0"/>
              <a:t>infestation history.</a:t>
            </a:r>
          </a:p>
          <a:p>
            <a:r>
              <a:rPr lang="en-US" u="sng" dirty="0"/>
              <a:t>Missing</a:t>
            </a:r>
            <a:r>
              <a:rPr lang="en-US" dirty="0"/>
              <a:t>:  no thresholds – interpretation and application left up to districts with regional oversight.  Is strategy to suppress or to protect specific resource values (smaller than a BMU)?  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1670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5493-7A3C-4258-B685-DF037DC5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Metrics – already tracked but not standardized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818B6-6FEB-4674-ABD3-F798FD91E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Aerial survey results = Infestations detected</a:t>
            </a:r>
          </a:p>
          <a:p>
            <a:r>
              <a:rPr lang="en-CA" dirty="0"/>
              <a:t>Ground detection results = specific green attack data</a:t>
            </a:r>
          </a:p>
          <a:p>
            <a:r>
              <a:rPr lang="en-CA" dirty="0"/>
              <a:t>Infestations assigned to specific parties to treat</a:t>
            </a:r>
          </a:p>
          <a:p>
            <a:r>
              <a:rPr lang="en-CA" dirty="0"/>
              <a:t>Ongoing treatment progress </a:t>
            </a:r>
          </a:p>
          <a:p>
            <a:r>
              <a:rPr lang="en-CA" dirty="0"/>
              <a:t>Final treatment results – sites treated by responsible party</a:t>
            </a:r>
          </a:p>
          <a:p>
            <a:r>
              <a:rPr lang="en-CA" u="sng" dirty="0"/>
              <a:t>Costs/outputs</a:t>
            </a:r>
            <a:r>
              <a:rPr lang="en-CA" dirty="0"/>
              <a:t>:  FLNRO - Aerial and ground detection (area surveyed); trap trees (# trees or sites), single tree treatments (numbers of trees treated), baits and traps (# placed)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883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3A089-DB4B-4BF7-A361-88B5EA737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Performance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455DE-EDF9-4A9B-ABDF-D53DFC0C2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Annual reporting possible of % of identified infestations that were addressed before beetle flight</a:t>
            </a:r>
          </a:p>
          <a:p>
            <a:r>
              <a:rPr lang="en-CA" dirty="0"/>
              <a:t>Reporting by responsible party would be possible</a:t>
            </a:r>
          </a:p>
          <a:p>
            <a:r>
              <a:rPr lang="en-CA" dirty="0"/>
              <a:t>Trends in beetle attack over several years would document efficacy of efforts by BMU</a:t>
            </a:r>
          </a:p>
          <a:p>
            <a:r>
              <a:rPr lang="en-CA" dirty="0"/>
              <a:t>Allow for rational allocation of resources and/or changes in strategy and tactics</a:t>
            </a:r>
          </a:p>
          <a:p>
            <a:r>
              <a:rPr lang="en-CA" dirty="0"/>
              <a:t>Communicate performance</a:t>
            </a:r>
          </a:p>
        </p:txBody>
      </p:sp>
    </p:spTree>
    <p:extLst>
      <p:ext uri="{BB962C8B-B14F-4D97-AF65-F5344CB8AC3E}">
        <p14:creationId xmlns:p14="http://schemas.microsoft.com/office/powerpoint/2010/main" val="245709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106C04-A1A8-4C06-A7B5-AA4CA1DC6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7648" cy="6868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10455B-F626-44F7-85FF-06A4A13A3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7648" y="0"/>
            <a:ext cx="2947916" cy="2105167"/>
          </a:xfrm>
        </p:spPr>
        <p:txBody>
          <a:bodyPr/>
          <a:lstStyle/>
          <a:p>
            <a:r>
              <a:rPr lang="en-CA" dirty="0"/>
              <a:t>Online Application</a:t>
            </a:r>
            <a:br>
              <a:rPr lang="en-CA" dirty="0"/>
            </a:br>
            <a:r>
              <a:rPr lang="en-CA" dirty="0"/>
              <a:t>Example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68D325-AE27-4E0C-BCD1-DD9FF0659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648" y="2105167"/>
            <a:ext cx="2719052" cy="2566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DAAD1B-3EF0-4352-9FE2-7507F90C3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455" y="4671805"/>
            <a:ext cx="2743438" cy="2036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DB5900-FE14-43EB-86F2-2362DB704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9841" y="2562671"/>
            <a:ext cx="2603218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66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F347-2289-4F6F-A15A-53A234D4A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D6A89-5070-4FAC-9B2E-94D6B35F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Entomologists develop target threshold for BMU suppression targets for DFB and SB – Fall 2020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Prepare clear guidance on assigning BMU strategies – Fall 2020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Prepare draft strategy and distribute to regions and districts for comment along with standard table format – Winter 2020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Identify workload required for BMU updates and get commitments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Assign update task and deadlines –March 2021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OUTPUT: ArcGIS online BMU map to display district BMU info they submit  (EASY)</a:t>
            </a:r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553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68F3-C508-410E-9EC6-A212F3A07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F55C2-104A-495C-ACB2-6F2CF7012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Contact:</a:t>
            </a:r>
          </a:p>
          <a:p>
            <a:pPr lvl="1"/>
            <a:r>
              <a:rPr lang="en-CA" dirty="0"/>
              <a:t>Tim Ebata, Provincial Forest Health Officer	 </a:t>
            </a:r>
          </a:p>
          <a:p>
            <a:pPr lvl="1"/>
            <a:r>
              <a:rPr lang="en-CA" dirty="0"/>
              <a:t>Babita Bains, Provincial </a:t>
            </a:r>
            <a:r>
              <a:rPr lang="en-CA"/>
              <a:t>Forest Entomologist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54021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</TotalTime>
  <Words>936</Words>
  <Application>Microsoft Office PowerPoint</Application>
  <PresentationFormat>Widescreen</PresentationFormat>
  <Paragraphs>88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Revising the Provincial Bark Beetle Strategy</vt:lpstr>
      <vt:lpstr>Why have a Provincial BB Strategy?</vt:lpstr>
      <vt:lpstr>2013 Emergency Bark Beetle Management Area Map</vt:lpstr>
      <vt:lpstr>Why have a new strategy?</vt:lpstr>
      <vt:lpstr>Objectives of the “new” Provincial BB Strategy</vt:lpstr>
      <vt:lpstr>Challenges</vt:lpstr>
      <vt:lpstr>General Approach</vt:lpstr>
      <vt:lpstr>Current Guidance – Spruce Beetle GB pg.5</vt:lpstr>
      <vt:lpstr>Current Guidance – Douglas-fir Beetle</vt:lpstr>
      <vt:lpstr>Metrics – already tracked but not standardized</vt:lpstr>
      <vt:lpstr>Performance Reporting</vt:lpstr>
      <vt:lpstr>Online Application Example </vt:lpstr>
      <vt:lpstr>Timelines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Provincial Bark Beetle Strategy</dc:title>
  <dc:creator>Ebata, Tim FLNR:EX</dc:creator>
  <cp:lastModifiedBy>Ebata, Tim FLNR:EX</cp:lastModifiedBy>
  <cp:revision>33</cp:revision>
  <dcterms:created xsi:type="dcterms:W3CDTF">2020-06-09T20:14:07Z</dcterms:created>
  <dcterms:modified xsi:type="dcterms:W3CDTF">2020-06-17T19:56:57Z</dcterms:modified>
</cp:coreProperties>
</file>